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261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80" r:id="rId18"/>
    <p:sldId id="281" r:id="rId19"/>
    <p:sldId id="283" r:id="rId20"/>
    <p:sldId id="285" r:id="rId21"/>
    <p:sldId id="284" r:id="rId22"/>
    <p:sldId id="279" r:id="rId23"/>
    <p:sldId id="286" r:id="rId24"/>
    <p:sldId id="287" r:id="rId25"/>
    <p:sldId id="288" r:id="rId26"/>
    <p:sldId id="291" r:id="rId27"/>
    <p:sldId id="289" r:id="rId28"/>
    <p:sldId id="292" r:id="rId29"/>
    <p:sldId id="293" r:id="rId30"/>
    <p:sldId id="294" r:id="rId31"/>
    <p:sldId id="295" r:id="rId32"/>
    <p:sldId id="296" r:id="rId33"/>
    <p:sldId id="297" r:id="rId34"/>
    <p:sldId id="301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39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7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9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4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1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2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A6292-59B8-4D93-B7DC-8444F3602CE3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F477E-DD75-458D-8DB0-DB971976A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1.png"/><Relationship Id="rId5" Type="http://schemas.openxmlformats.org/officeDocument/2006/relationships/image" Target="../media/image61.png"/><Relationship Id="rId6" Type="http://schemas.openxmlformats.org/officeDocument/2006/relationships/image" Target="../media/image42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40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86.png"/><Relationship Id="rId6" Type="http://schemas.openxmlformats.org/officeDocument/2006/relationships/image" Target="../media/image60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62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497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Biophysical principles</a:t>
            </a:r>
            <a:b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b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signaling cluster formation:</a:t>
            </a:r>
            <a:b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44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Nephrin-Nck-Nwasp</a:t>
            </a:r>
            <a:r>
              <a:rPr lang="en-US" sz="4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endParaRPr lang="en-US" sz="4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8509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 Chattaraj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Les Loew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 for Cell Analysis &amp; Modeling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9498" y="510677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 Research in Progress talk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May, 2018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9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2134" y="239059"/>
            <a:ext cx="1154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Molecule construction: NCK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134" y="2152036"/>
            <a:ext cx="11036251" cy="2816198"/>
            <a:chOff x="322729" y="1100180"/>
            <a:chExt cx="11036251" cy="28161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1314" y="2002848"/>
              <a:ext cx="2767666" cy="1913530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>
              <a:off x="5372855" y="2717297"/>
              <a:ext cx="2599756" cy="484632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45412" y="2402542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Nck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2729" y="1100180"/>
              <a:ext cx="26036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http://www.uniprot.org/uniprot/P16333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2729" y="1377179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3" y="3054704"/>
            <a:ext cx="3970319" cy="19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6" y="1382486"/>
            <a:ext cx="5534025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7861" y="51318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NCK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439" y="2761180"/>
            <a:ext cx="3533775" cy="189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2641" y="3918857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 ~ 3.4 nm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7403" y="2461494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 ~ 2.5 nm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166" y="4970309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 ~ 2.3 nm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207" y="3408204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d ~ 2.2 nm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358602" y="4376057"/>
            <a:ext cx="1082353" cy="18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32724" y="3100427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 = 3.5 nm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45671" y="4022813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 = 2.2 nm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523329" y="2747183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 = 2.5 nm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35882" y="3097450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 = 2.2 nm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644924" y="435636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 nm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712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118" y="146424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</a:t>
            </a:r>
            <a:r>
              <a:rPr lang="en-US" dirty="0" err="1" smtClean="0"/>
              <a:t>seq</a:t>
            </a:r>
            <a:r>
              <a:rPr lang="en-US" dirty="0" smtClean="0"/>
              <a:t>: 1 - 276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24846" y="1464248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393 - 505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71" y="4935727"/>
            <a:ext cx="9502587" cy="16523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1623" y="145874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 </a:t>
            </a:r>
            <a:r>
              <a:rPr lang="en-US" dirty="0" err="1" smtClean="0"/>
              <a:t>seq</a:t>
            </a:r>
            <a:r>
              <a:rPr lang="en-US" dirty="0" smtClean="0"/>
              <a:t>: 277-392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78400" y="5342965"/>
            <a:ext cx="5014259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25709">
            <a:off x="7264731" y="51009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35 nm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387" y="254444"/>
            <a:ext cx="1188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Molecule construction: NWASP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0" y="2053308"/>
            <a:ext cx="2850776" cy="1735774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60" y="2053308"/>
            <a:ext cx="2394716" cy="1735774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3579906" y="2862729"/>
            <a:ext cx="5958541" cy="584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00677" y="3062279"/>
            <a:ext cx="5178611" cy="1340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Proline rich sequence; highly </a:t>
            </a: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disordered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no predicted secondary structure.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PP2 helix : 0.31 nm/ residue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 residues ~ 36 nm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PRM </a:t>
            </a: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motif for SH3)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7200" y="24742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72234" y="24742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31202" y="24742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9127" y="997021"/>
            <a:ext cx="2739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sng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https://www.uniprot.org/uniprot/O00401</a:t>
            </a:r>
            <a:endParaRPr 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3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387" y="254444"/>
            <a:ext cx="1188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affinities: kinetic parameters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7" y="1464788"/>
            <a:ext cx="8067815" cy="2074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31" y="3638197"/>
            <a:ext cx="8645857" cy="282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5247" y="1643529"/>
            <a:ext cx="1943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pY-SH2 :</a:t>
            </a:r>
          </a:p>
          <a:p>
            <a:endParaRPr 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 s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baseline="30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5106" y="4691529"/>
            <a:ext cx="998070" cy="154193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3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387" y="254444"/>
            <a:ext cx="1188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Biochemical affinities: kinetic parameters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0" y="754152"/>
            <a:ext cx="4577976" cy="5931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77" y="1197128"/>
            <a:ext cx="7159812" cy="1874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95" y="3287655"/>
            <a:ext cx="4631763" cy="2987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2000" y="3698154"/>
            <a:ext cx="1936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 – SH3 :</a:t>
            </a:r>
          </a:p>
          <a:p>
            <a:endParaRPr 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10000 s </a:t>
            </a:r>
            <a:r>
              <a:rPr lang="en-US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baseline="30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635" y="1918447"/>
            <a:ext cx="3663577" cy="860612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9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387" y="254444"/>
            <a:ext cx="1188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constants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69395"/>
              </p:ext>
            </p:extLst>
          </p:nvPr>
        </p:nvGraphicFramePr>
        <p:xfrm>
          <a:off x="6765364" y="1484655"/>
          <a:ext cx="4775200" cy="251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530"/>
                <a:gridCol w="2115670"/>
              </a:tblGrid>
              <a:tr h="5027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Molecular 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 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(µm</a:t>
                      </a:r>
                      <a:r>
                        <a:rPr lang="en-US" sz="1800" baseline="30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/s)</a:t>
                      </a:r>
                      <a:endParaRPr lang="en-US" sz="18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7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Nephrin_anchor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site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7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Nephrin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_cytosolic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sites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7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027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Nwasp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01" y="1096403"/>
            <a:ext cx="2907740" cy="1368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01" y="2658753"/>
            <a:ext cx="2767666" cy="1913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1" y="4750456"/>
            <a:ext cx="7414091" cy="17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9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036" y="1312315"/>
            <a:ext cx="3186262" cy="2297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802" y="1312315"/>
            <a:ext cx="3186262" cy="2297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387" y="254444"/>
            <a:ext cx="1188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Multivalent interaction: clustering dynamics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3270" y="1312315"/>
            <a:ext cx="3186262" cy="2297486"/>
            <a:chOff x="363270" y="1312315"/>
            <a:chExt cx="3186262" cy="22974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270" y="1312315"/>
              <a:ext cx="3186262" cy="229748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39694" y="2194135"/>
              <a:ext cx="361577" cy="50079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39694" y="1887347"/>
              <a:ext cx="461880" cy="306788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39694" y="2194135"/>
              <a:ext cx="540871" cy="0"/>
            </a:xfrm>
            <a:prstGeom prst="straightConnector1">
              <a:avLst/>
            </a:prstGeom>
            <a:ln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15436" y="1848627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1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9539" y="2148799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2565" y="2360632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30306" y="4046071"/>
            <a:ext cx="6092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Cubic reaction volume (X = Y = Z = 100 nm)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zero-flux BC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XY surface : membrane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 : 36 (6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10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9531" y="4930588"/>
            <a:ext cx="14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(Video demo)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61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160" y="322730"/>
            <a:ext cx="568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analysis: two representations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2377" y="1057632"/>
            <a:ext cx="11474823" cy="2084528"/>
            <a:chOff x="412377" y="1057632"/>
            <a:chExt cx="11474823" cy="2084528"/>
          </a:xfrm>
        </p:grpSpPr>
        <p:sp>
          <p:nvSpPr>
            <p:cNvPr id="3" name="TextBox 2"/>
            <p:cNvSpPr txBox="1"/>
            <p:nvPr/>
          </p:nvSpPr>
          <p:spPr>
            <a:xfrm>
              <a:off x="9011780" y="1057632"/>
              <a:ext cx="274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ACS : Average Cluster Size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12377" y="1157642"/>
              <a:ext cx="11474823" cy="1984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Let’s say,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total number of molecules = 36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b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ive clusters 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present in the system: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(1, 1, 5, 11, 18) 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(at a single time point)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Method_1,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ACS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= 36/5 =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7.2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Method_2,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ACS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= (0.4 * 1) + (0.2 * 5) + (0.2 * 11) + (0.2 * 18) =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7.2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2376" y="3625924"/>
            <a:ext cx="11755716" cy="3049681"/>
            <a:chOff x="412376" y="3625924"/>
            <a:chExt cx="11755716" cy="3049681"/>
          </a:xfrm>
        </p:grpSpPr>
        <p:sp>
          <p:nvSpPr>
            <p:cNvPr id="6" name="TextBox 5"/>
            <p:cNvSpPr txBox="1"/>
            <p:nvPr/>
          </p:nvSpPr>
          <p:spPr>
            <a:xfrm>
              <a:off x="8743180" y="3834813"/>
              <a:ext cx="3424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ACO : Average Cluster Occupancy</a:t>
              </a:r>
              <a:endPara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2376" y="3625924"/>
              <a:ext cx="11474823" cy="3049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Now we calculate the </a:t>
              </a:r>
              <a:r>
                <a:rPr lang="en-US" sz="1600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fraction of total molecules (</a:t>
              </a:r>
              <a:r>
                <a:rPr lang="en-US" sz="1600" b="1" dirty="0" err="1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</a:t>
              </a:r>
              <a:r>
                <a:rPr lang="en-US" sz="1600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</a:t>
              </a:r>
              <a:r>
                <a:rPr lang="en-US" sz="16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are present in each individual cluster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   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FoTM_1 = 2 * (1/36)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FoTM_5 = 1 * (5/36)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FoTM_11 = 1 * (11/36)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FoTM_18 = 1 * (18/36)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Multiplying the </a:t>
              </a:r>
              <a:r>
                <a:rPr lang="en-US" sz="1400" dirty="0" err="1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FoTM</a:t>
              </a:r>
              <a:r>
                <a:rPr lang="en-US" sz="1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with respective cluster sizes yields average cluster occupancy.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ACO</a:t>
              </a:r>
              <a:r>
                <a:rPr lang="en-US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= (1 * FoTM_1) + (5 * FoTM_5) + (11 * FoTM_11) + (18 * FoTM_18) = 0.05 + 0.69 + 3.36 + 9 = </a:t>
              </a:r>
              <a:r>
                <a:rPr lang="en-US" b="1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13.1</a:t>
              </a:r>
              <a:endPara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24" y="1383920"/>
            <a:ext cx="3496236" cy="2330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180" y="4155728"/>
            <a:ext cx="3448820" cy="21873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85082" y="68131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(50 trajectories)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7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160" y="322730"/>
            <a:ext cx="568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analysis: two representations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61197"/>
              </p:ext>
            </p:extLst>
          </p:nvPr>
        </p:nvGraphicFramePr>
        <p:xfrm>
          <a:off x="3337712" y="2297450"/>
          <a:ext cx="866901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9672"/>
                <a:gridCol w="2707439"/>
                <a:gridCol w="30719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Cluster Size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Cluster Occupancy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12, 12, 12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2, 9, 25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19.72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6, 11, 19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14.38</a:t>
                      </a:r>
                      <a:endParaRPr lang="en-US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18, 18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1, 35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34.05</a:t>
                      </a:r>
                      <a:endParaRPr lang="en-US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9, 9, 9, 9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4, 7, 11, 14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10.61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1, 5, 10, 20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14.61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2, 3, 13, 18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14.05</a:t>
                      </a:r>
                      <a:endParaRPr lang="en-US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99000" y="1211335"/>
            <a:ext cx="3407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molecules = 36</a:t>
            </a:r>
          </a:p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trajectory, single time point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846" y="2420470"/>
            <a:ext cx="2970306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ACS = f (number of clusters)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846" y="1215800"/>
            <a:ext cx="3827929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 = f (number &amp; size of clusters)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46" y="74490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constant total number of molecules,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20"/>
            <a:ext cx="2832349" cy="723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3724" y="1027414"/>
            <a:ext cx="1447037" cy="790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9174"/>
            <a:ext cx="3729317" cy="554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0985" y="322730"/>
            <a:ext cx="4199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/ reference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2403" y="4122818"/>
            <a:ext cx="3461893" cy="184125"/>
            <a:chOff x="1807881" y="2735408"/>
            <a:chExt cx="3427313" cy="186481"/>
          </a:xfrm>
        </p:grpSpPr>
        <p:sp>
          <p:nvSpPr>
            <p:cNvPr id="8" name="5-Point Star 7"/>
            <p:cNvSpPr/>
            <p:nvPr/>
          </p:nvSpPr>
          <p:spPr>
            <a:xfrm>
              <a:off x="1807881" y="2735411"/>
              <a:ext cx="310803" cy="178957"/>
            </a:xfrm>
            <a:prstGeom prst="star5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2676259" y="2735410"/>
              <a:ext cx="310803" cy="178957"/>
            </a:xfrm>
            <a:prstGeom prst="star5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3443837" y="2742932"/>
              <a:ext cx="310803" cy="178957"/>
            </a:xfrm>
            <a:prstGeom prst="star5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4211415" y="2735409"/>
              <a:ext cx="310803" cy="178957"/>
            </a:xfrm>
            <a:prstGeom prst="star5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4924391" y="2735408"/>
              <a:ext cx="310803" cy="178957"/>
            </a:xfrm>
            <a:prstGeom prst="star5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63919" y="3221231"/>
            <a:ext cx="3461893" cy="184125"/>
            <a:chOff x="1807881" y="2735408"/>
            <a:chExt cx="3427313" cy="186481"/>
          </a:xfrm>
        </p:grpSpPr>
        <p:sp>
          <p:nvSpPr>
            <p:cNvPr id="14" name="5-Point Star 13"/>
            <p:cNvSpPr/>
            <p:nvPr/>
          </p:nvSpPr>
          <p:spPr>
            <a:xfrm>
              <a:off x="1807881" y="2735411"/>
              <a:ext cx="310803" cy="17895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2676259" y="2735410"/>
              <a:ext cx="310803" cy="17895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3443837" y="2742932"/>
              <a:ext cx="310803" cy="17895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5-Point Star 16"/>
            <p:cNvSpPr/>
            <p:nvPr/>
          </p:nvSpPr>
          <p:spPr>
            <a:xfrm>
              <a:off x="4211415" y="2735409"/>
              <a:ext cx="310803" cy="17895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4924391" y="2735408"/>
              <a:ext cx="310803" cy="178957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09543" y="5860538"/>
            <a:ext cx="2402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to reach steady state ~ 100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0075" y="6100902"/>
            <a:ext cx="548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steady state, after 100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new equilibrium is achieved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7314" y="6542750"/>
            <a:ext cx="3781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5*50 =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independent realizations: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&amp; variability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65" y="921380"/>
            <a:ext cx="4403919" cy="29359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54" y="3824947"/>
            <a:ext cx="4400904" cy="293393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0" y="2460200"/>
            <a:ext cx="5684072" cy="3430225"/>
            <a:chOff x="0" y="2460200"/>
            <a:chExt cx="5684072" cy="3430225"/>
          </a:xfrm>
        </p:grpSpPr>
        <p:pic>
          <p:nvPicPr>
            <p:cNvPr id="6" name="Picture 5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0200"/>
              <a:ext cx="5684072" cy="3430225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16200000">
              <a:off x="-982839" y="3800988"/>
              <a:ext cx="2462305" cy="49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Number of molecules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12523" y="4152706"/>
            <a:ext cx="3461893" cy="184125"/>
            <a:chOff x="1807881" y="2735408"/>
            <a:chExt cx="3427313" cy="186481"/>
          </a:xfrm>
          <a:solidFill>
            <a:schemeClr val="tx1"/>
          </a:solidFill>
        </p:grpSpPr>
        <p:sp>
          <p:nvSpPr>
            <p:cNvPr id="29" name="5-Point Star 28"/>
            <p:cNvSpPr/>
            <p:nvPr/>
          </p:nvSpPr>
          <p:spPr>
            <a:xfrm>
              <a:off x="1807881" y="2735411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5-Point Star 29"/>
            <p:cNvSpPr/>
            <p:nvPr/>
          </p:nvSpPr>
          <p:spPr>
            <a:xfrm>
              <a:off x="2676259" y="2735410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3443837" y="2742932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4211415" y="2735409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5-Point Star 32"/>
            <p:cNvSpPr/>
            <p:nvPr/>
          </p:nvSpPr>
          <p:spPr>
            <a:xfrm>
              <a:off x="4924391" y="2735408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4039" y="3251119"/>
            <a:ext cx="3461893" cy="184125"/>
            <a:chOff x="1807881" y="2735408"/>
            <a:chExt cx="3427313" cy="186481"/>
          </a:xfrm>
          <a:solidFill>
            <a:schemeClr val="tx1"/>
          </a:solidFill>
        </p:grpSpPr>
        <p:sp>
          <p:nvSpPr>
            <p:cNvPr id="35" name="5-Point Star 34"/>
            <p:cNvSpPr/>
            <p:nvPr/>
          </p:nvSpPr>
          <p:spPr>
            <a:xfrm>
              <a:off x="1807881" y="2735411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5-Point Star 35"/>
            <p:cNvSpPr/>
            <p:nvPr/>
          </p:nvSpPr>
          <p:spPr>
            <a:xfrm>
              <a:off x="2676259" y="2735410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3443837" y="2742932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/>
            <p:cNvSpPr/>
            <p:nvPr/>
          </p:nvSpPr>
          <p:spPr>
            <a:xfrm>
              <a:off x="4211415" y="2735409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/>
            <p:cNvSpPr/>
            <p:nvPr/>
          </p:nvSpPr>
          <p:spPr>
            <a:xfrm>
              <a:off x="4924391" y="2735408"/>
              <a:ext cx="310803" cy="17895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90026" y="3634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14695" y="13290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61824" y="202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18" y="697232"/>
            <a:ext cx="4328032" cy="135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33" y="2560979"/>
            <a:ext cx="3783637" cy="21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5033" y="4838775"/>
            <a:ext cx="3761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https://image.slidesharecdn.com/gn-csbrp-151030053414-lva1-app6892/95/gn-csbrp-12-638.jpg?cb=1446183465</a:t>
            </a:r>
            <a:endParaRPr lang="en-US" sz="800" dirty="0"/>
          </a:p>
        </p:txBody>
      </p:sp>
      <p:grpSp>
        <p:nvGrpSpPr>
          <p:cNvPr id="6" name="Group 5"/>
          <p:cNvGrpSpPr/>
          <p:nvPr/>
        </p:nvGrpSpPr>
        <p:grpSpPr>
          <a:xfrm>
            <a:off x="2341504" y="1464721"/>
            <a:ext cx="5080000" cy="4195697"/>
            <a:chOff x="6728234" y="1109350"/>
            <a:chExt cx="5080000" cy="404306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lum bright="-30000" contrast="20000"/>
            </a:blip>
            <a:srcRect/>
            <a:stretch>
              <a:fillRect/>
            </a:stretch>
          </p:blipFill>
          <p:spPr bwMode="auto">
            <a:xfrm>
              <a:off x="6728234" y="1109350"/>
              <a:ext cx="50800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8910918" y="4875415"/>
              <a:ext cx="28973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 err="1">
                  <a:solidFill>
                    <a:srgbClr val="C00000"/>
                  </a:solidFill>
                  <a:latin typeface="Calibri" pitchFamily="34" charset="0"/>
                </a:rPr>
                <a:t>Annu</a:t>
              </a:r>
              <a:r>
                <a:rPr lang="en-US" sz="1200" dirty="0">
                  <a:solidFill>
                    <a:srgbClr val="C00000"/>
                  </a:solidFill>
                  <a:latin typeface="Calibri" pitchFamily="34" charset="0"/>
                </a:rPr>
                <a:t>. Rev. </a:t>
              </a:r>
              <a:r>
                <a:rPr lang="en-US" sz="1200" dirty="0" err="1">
                  <a:solidFill>
                    <a:srgbClr val="C00000"/>
                  </a:solidFill>
                  <a:latin typeface="Calibri" pitchFamily="34" charset="0"/>
                </a:rPr>
                <a:t>Biochem</a:t>
              </a:r>
              <a:r>
                <a:rPr lang="en-US" sz="1200" dirty="0">
                  <a:solidFill>
                    <a:srgbClr val="C00000"/>
                  </a:solidFill>
                  <a:latin typeface="Calibri" pitchFamily="34" charset="0"/>
                </a:rPr>
                <a:t>. 2010. 79: 709-35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00771" y="5869595"/>
            <a:ext cx="7114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Intracellular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 mediates </a:t>
            </a:r>
            <a:r>
              <a:rPr lang="en-US" sz="1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signaling of actin remodeling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podocyte</a:t>
            </a:r>
          </a:p>
          <a:p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Extracellular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 forms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filtration barrier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interacting with neighboring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3012" y="193466"/>
            <a:ext cx="2951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of Interest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16" y="716686"/>
            <a:ext cx="28201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Transmembrane protein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Adapter protein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Effector protein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4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38861" y="316754"/>
            <a:ext cx="2468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287" y="905045"/>
            <a:ext cx="5554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molecules = 36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cluster size = Total molecules / number of cluster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ACS = { 36 / n } for n = 1, 2, 3, ……, 36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287" y="2527807"/>
            <a:ext cx="554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ACS : {36, 18, 12, 9, 7.2, 6, …,4.5 ,4, …, 3,...,1}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287" y="4000505"/>
            <a:ext cx="51090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 (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individual cluster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 : (0,1,1)    96%   (1,1,0)  4%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 : (1,2,1)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(0,3,1)  1%   (0,2,2)  1%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C5 : (1,3,1)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(1,2,2)  2%    (0,3,2)  1%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C6 : (1,3,2)    91%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1" y="449249"/>
            <a:ext cx="4597373" cy="3064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1" y="3695978"/>
            <a:ext cx="4594358" cy="30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3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287" y="4000505"/>
            <a:ext cx="51090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 (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individual cluster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 : (0,1,1)    96%   (1,1,0)  4%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 : (1,2,1)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98%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(0,3,1)  1%   (0,2,2)  1%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C5 : (1,3,1)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(1,2,2)  2%    (0,3,2)  1%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C6 : (1,3,2)    91%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1" y="3695978"/>
            <a:ext cx="4594358" cy="3062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8" y="760140"/>
            <a:ext cx="2865209" cy="7315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95727" y="1634838"/>
            <a:ext cx="1463824" cy="800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08" y="2552793"/>
            <a:ext cx="3772581" cy="560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4264" y="1290374"/>
            <a:ext cx="169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SH2 = 3:1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4264" y="2177139"/>
            <a:ext cx="256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SH3: PRM = 3:6 = 1:2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641" y="27165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Binding sites stoichiometry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8861" y="316754"/>
            <a:ext cx="2468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39435" y="1004047"/>
            <a:ext cx="3565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 stoichiometry </a:t>
            </a:r>
          </a:p>
          <a:p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SH2, SH3 : PRM = 3:1, 1:2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: 3 : 1.5 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(example:  2, 6, 3 ; 6, 18, 9)</a:t>
            </a:r>
          </a:p>
        </p:txBody>
      </p:sp>
    </p:spTree>
    <p:extLst>
      <p:ext uri="{BB962C8B-B14F-4D97-AF65-F5344CB8AC3E}">
        <p14:creationId xmlns:p14="http://schemas.microsoft.com/office/powerpoint/2010/main" val="379663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406401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multivalency</a:t>
            </a:r>
            <a:endParaRPr lang="en-US" sz="2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9" y="2160459"/>
            <a:ext cx="2429344" cy="620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5" y="866226"/>
            <a:ext cx="2530953" cy="63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7" y="1564402"/>
            <a:ext cx="2470450" cy="557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6" y="2727045"/>
            <a:ext cx="3715955" cy="2477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48" y="929621"/>
            <a:ext cx="4315012" cy="2876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36" y="3806294"/>
            <a:ext cx="4464424" cy="29762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01" y="4012133"/>
            <a:ext cx="4021081" cy="2680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1553" y="1001123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3v * 6 = 18 </a:t>
            </a:r>
            <a:r>
              <a:rPr lang="en-US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553" y="15884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2v * 9 = 18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1553" y="228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1v * 18 = 18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53657" y="2655543"/>
            <a:ext cx="2681824" cy="13565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phosphorylation level could trigger downstream signaling by altering the cluster state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77382" y="1505353"/>
            <a:ext cx="2458099" cy="914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 ! what should happen?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406401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multivalency</a:t>
            </a:r>
            <a:endParaRPr lang="en-US" sz="2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9" y="2160459"/>
            <a:ext cx="2429344" cy="620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5" y="866226"/>
            <a:ext cx="2530953" cy="63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7" y="1564402"/>
            <a:ext cx="2470450" cy="557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1553" y="1001123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3v * 6 = 18 </a:t>
            </a:r>
            <a:r>
              <a:rPr lang="en-US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1553" y="15884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2v * 9 = 18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1553" y="228621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1v * 18 = 18 </a:t>
            </a:r>
            <a:r>
              <a:rPr lang="en-US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48" y="929621"/>
            <a:ext cx="4315012" cy="2876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36" y="3806294"/>
            <a:ext cx="4464424" cy="29762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377" y="5130099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2v system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C4 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(1,2,1)    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99.4%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(0,3,1)   0.35%   (0,2,2)    0.23%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377" y="5819667"/>
            <a:ext cx="685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system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C5 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(2,2,1)    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98.7%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(1,3,1)   0.56%   (1,2,2)    0.11%   (0,3,2)   0.56%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985" y="2836236"/>
            <a:ext cx="5847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 stoichiometry </a:t>
            </a:r>
          </a:p>
          <a:p>
            <a:endParaRPr lang="en-US" sz="16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2v system: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SH2, SH3 : PRM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1:2</a:t>
            </a:r>
          </a:p>
          <a:p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1, 2, 1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1v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SH2, SH3 : PRM =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1:2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2, 1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377" y="4807499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53657" y="2655543"/>
            <a:ext cx="2681824" cy="13565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site stoichiometry dictates the preferred cluster composition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03" y="1243648"/>
            <a:ext cx="2485934" cy="523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5" y="624125"/>
            <a:ext cx="1965982" cy="5701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3" y="1816595"/>
            <a:ext cx="3714283" cy="526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linker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6763" y="780206"/>
            <a:ext cx="2068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nm longer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nm longer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0146" y="792622"/>
            <a:ext cx="226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= inter-site linker within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540"/>
            <a:ext cx="4171576" cy="2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14" y="2389540"/>
            <a:ext cx="4170638" cy="2780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01" y="4034616"/>
            <a:ext cx="4010212" cy="26734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452" y="1417900"/>
            <a:ext cx="4194394" cy="27962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76513" y="5462494"/>
            <a:ext cx="345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steric hindrance, larger cluster</a:t>
            </a:r>
          </a:p>
        </p:txBody>
      </p:sp>
    </p:spTree>
    <p:extLst>
      <p:ext uri="{BB962C8B-B14F-4D97-AF65-F5344CB8AC3E}">
        <p14:creationId xmlns:p14="http://schemas.microsoft.com/office/powerpoint/2010/main" val="369631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structural sites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180" y="1117600"/>
            <a:ext cx="2360208" cy="1010023"/>
            <a:chOff x="341157" y="1250214"/>
            <a:chExt cx="4105275" cy="22620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157" y="1250214"/>
              <a:ext cx="4105275" cy="11906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575" y="2552135"/>
              <a:ext cx="3561252" cy="96012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695388" y="982273"/>
            <a:ext cx="1317088" cy="1292967"/>
            <a:chOff x="5531947" y="1013951"/>
            <a:chExt cx="3067050" cy="30738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947" y="1013951"/>
              <a:ext cx="3067050" cy="1676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5956" y="2517032"/>
              <a:ext cx="2853041" cy="157075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703482" y="1117597"/>
            <a:ext cx="4428880" cy="1029852"/>
            <a:chOff x="1045883" y="4151738"/>
            <a:chExt cx="9126382" cy="21495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883" y="4151738"/>
              <a:ext cx="9126382" cy="10539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635" y="5501560"/>
              <a:ext cx="5907128" cy="79970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227106" y="1687428"/>
            <a:ext cx="8905256" cy="58781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08078" y="177121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inding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ites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nly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212"/>
            <a:ext cx="4276914" cy="2851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66" y="2486212"/>
            <a:ext cx="4128253" cy="2851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9" y="2537261"/>
            <a:ext cx="4123766" cy="27491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86" y="5554936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sites : (1) steric factor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(2) Flexibility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12476" y="5544922"/>
            <a:ext cx="1521012" cy="251012"/>
            <a:chOff x="1858682" y="2898588"/>
            <a:chExt cx="1521012" cy="251012"/>
          </a:xfrm>
        </p:grpSpPr>
        <p:sp>
          <p:nvSpPr>
            <p:cNvPr id="21" name="Oval 20"/>
            <p:cNvSpPr/>
            <p:nvPr/>
          </p:nvSpPr>
          <p:spPr>
            <a:xfrm>
              <a:off x="1858682" y="2898588"/>
              <a:ext cx="298824" cy="251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080870" y="2898588"/>
              <a:ext cx="298824" cy="251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69776" y="2898588"/>
              <a:ext cx="298824" cy="2510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2157506" y="3024094"/>
              <a:ext cx="312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768600" y="3024094"/>
              <a:ext cx="312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251534" y="6128874"/>
            <a:ext cx="1042895" cy="621553"/>
            <a:chOff x="2103717" y="3881718"/>
            <a:chExt cx="1042895" cy="621553"/>
          </a:xfrm>
        </p:grpSpPr>
        <p:sp>
          <p:nvSpPr>
            <p:cNvPr id="27" name="Oval 26"/>
            <p:cNvSpPr/>
            <p:nvPr/>
          </p:nvSpPr>
          <p:spPr>
            <a:xfrm>
              <a:off x="2103717" y="4252259"/>
              <a:ext cx="298824" cy="251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847788" y="4252259"/>
              <a:ext cx="298824" cy="251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469776" y="3881718"/>
              <a:ext cx="298824" cy="2510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7" idx="7"/>
            </p:cNvCxnSpPr>
            <p:nvPr/>
          </p:nvCxnSpPr>
          <p:spPr>
            <a:xfrm flipV="1">
              <a:off x="2358779" y="4111813"/>
              <a:ext cx="156086" cy="17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endCxn id="28" idx="1"/>
            </p:cNvCxnSpPr>
            <p:nvPr/>
          </p:nvCxnSpPr>
          <p:spPr>
            <a:xfrm>
              <a:off x="2711075" y="4111813"/>
              <a:ext cx="180475" cy="17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964314" y="5554936"/>
            <a:ext cx="1521012" cy="251012"/>
            <a:chOff x="4204447" y="2898588"/>
            <a:chExt cx="1521012" cy="251012"/>
          </a:xfrm>
        </p:grpSpPr>
        <p:grpSp>
          <p:nvGrpSpPr>
            <p:cNvPr id="33" name="Group 32"/>
            <p:cNvGrpSpPr/>
            <p:nvPr/>
          </p:nvGrpSpPr>
          <p:grpSpPr>
            <a:xfrm>
              <a:off x="4204447" y="2898588"/>
              <a:ext cx="1521012" cy="251012"/>
              <a:chOff x="1858682" y="2898588"/>
              <a:chExt cx="1521012" cy="251012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858682" y="2898588"/>
                <a:ext cx="298824" cy="2510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080870" y="2898588"/>
                <a:ext cx="298824" cy="25101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" name="Straight Connector 33"/>
            <p:cNvCxnSpPr>
              <a:stCxn id="35" idx="6"/>
              <a:endCxn id="36" idx="2"/>
            </p:cNvCxnSpPr>
            <p:nvPr/>
          </p:nvCxnSpPr>
          <p:spPr>
            <a:xfrm>
              <a:off x="4503271" y="3024094"/>
              <a:ext cx="9233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9399970" y="455663"/>
            <a:ext cx="2458099" cy="9144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 ! what should happen?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26" y="1536326"/>
            <a:ext cx="4356433" cy="365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6" y="880554"/>
            <a:ext cx="4356442" cy="503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25" y="2132491"/>
            <a:ext cx="4356433" cy="474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1553" y="1603353"/>
            <a:ext cx="265697" cy="2317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1553" y="2253859"/>
            <a:ext cx="265697" cy="2317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01555" y="1018370"/>
            <a:ext cx="265697" cy="23172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2368"/>
            <a:ext cx="4116611" cy="2744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81" y="565294"/>
            <a:ext cx="4285860" cy="26736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structural sites: steric effect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41" y="4100170"/>
            <a:ext cx="4081010" cy="27466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613" y="3210327"/>
            <a:ext cx="4317996" cy="287866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356848" y="2646265"/>
            <a:ext cx="3395766" cy="1603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flexibility;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steric effect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6870" y="1530325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structural sites</a:t>
            </a:r>
            <a:endParaRPr 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6870" y="2137439"/>
            <a:ext cx="1747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structural sites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53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structural sites: flexibility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42" y="811427"/>
            <a:ext cx="4202793" cy="531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1" y="1506631"/>
            <a:ext cx="4202793" cy="426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43" y="2120011"/>
            <a:ext cx="4202791" cy="438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2071" y="93232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2071" y="153508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2071" y="215477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4" y="2917062"/>
            <a:ext cx="4768406" cy="3178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8" y="3685038"/>
            <a:ext cx="5049189" cy="3178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68" y="646963"/>
            <a:ext cx="5049190" cy="33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Anchoring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43" y="1404182"/>
            <a:ext cx="2365474" cy="613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4" y="690565"/>
            <a:ext cx="2781956" cy="806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2912" y="794509"/>
            <a:ext cx="611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steric plane  (Inhibitor)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local concentration due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confinement (Inducer)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61" y="1440840"/>
            <a:ext cx="4060252" cy="2660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37" y="4100994"/>
            <a:ext cx="4060252" cy="2706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64" y="1497399"/>
            <a:ext cx="4155877" cy="2477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64" y="4100994"/>
            <a:ext cx="4155878" cy="27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4" y="1529275"/>
            <a:ext cx="3080726" cy="646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5" y="2231552"/>
            <a:ext cx="3636543" cy="559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6" y="690565"/>
            <a:ext cx="2781956" cy="806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Anchoring effect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82912" y="794509"/>
            <a:ext cx="611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steric plane  (Inhibitor)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local concentration due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confinement (Inducer)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703" y="26544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Anchoring length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6858" y="982236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= 3 nm</a:t>
            </a:r>
            <a:endParaRPr lang="en-US" sz="1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5658" y="1702879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= 7 nm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6529" y="2372786"/>
            <a:ext cx="951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7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= 11 nm</a:t>
            </a:r>
            <a:endParaRPr lang="en-US" sz="1200" b="1" dirty="0">
              <a:solidFill>
                <a:srgbClr val="007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6" y="2952195"/>
            <a:ext cx="5534254" cy="3689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68" y="2952196"/>
            <a:ext cx="5534254" cy="36895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82659" y="714109"/>
            <a:ext cx="18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Minor effect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133976" y="848659"/>
            <a:ext cx="2118024" cy="2280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8282" y="262965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80" y="1245992"/>
            <a:ext cx="5806176" cy="2241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110107"/>
            <a:ext cx="4888754" cy="35876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659717" y="5277224"/>
            <a:ext cx="2934447" cy="914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separated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 droplet formation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8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Anchoring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6" y="2088403"/>
            <a:ext cx="2365474" cy="613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4" y="1389802"/>
            <a:ext cx="2781956" cy="806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52" y="1579638"/>
            <a:ext cx="3714283" cy="526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55" y="2171907"/>
            <a:ext cx="2960875" cy="482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781" y="1504168"/>
            <a:ext cx="2760934" cy="57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617" y="2106331"/>
            <a:ext cx="1334098" cy="450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2912" y="794509"/>
            <a:ext cx="611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steric plane  (Inhibitor)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local concentration due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confinement (Inducer)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82659" y="1042503"/>
            <a:ext cx="18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effect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9873130" y="1172502"/>
            <a:ext cx="509530" cy="2280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4" y="4602055"/>
            <a:ext cx="3573087" cy="21316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" y="2654279"/>
            <a:ext cx="3573089" cy="20439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35" y="4602055"/>
            <a:ext cx="3523528" cy="2133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34" y="2654279"/>
            <a:ext cx="3523529" cy="2111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15" y="4698232"/>
            <a:ext cx="3483257" cy="2128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15" y="2654279"/>
            <a:ext cx="3483257" cy="20439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2317" y="372559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increase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potential</a:t>
            </a: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1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Anchoring effect: Membrane density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8977" y="804117"/>
            <a:ext cx="2977576" cy="2112014"/>
            <a:chOff x="363270" y="1312315"/>
            <a:chExt cx="3186262" cy="22974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70" y="1312315"/>
              <a:ext cx="3186262" cy="229748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839694" y="2194135"/>
              <a:ext cx="361577" cy="50079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39694" y="1887347"/>
              <a:ext cx="461880" cy="306788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39694" y="2194135"/>
              <a:ext cx="540871" cy="0"/>
            </a:xfrm>
            <a:prstGeom prst="straightConnector1">
              <a:avLst/>
            </a:prstGeom>
            <a:ln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5436" y="1848627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1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7565" y="2148799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2565" y="2360632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104" y="804117"/>
            <a:ext cx="2977576" cy="21120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694" y="804117"/>
            <a:ext cx="2884033" cy="21120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7767" y="1039913"/>
            <a:ext cx="2018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 surface : membrane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269" y="1486646"/>
            <a:ext cx="17647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Molecules 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36 </a:t>
            </a:r>
            <a:endParaRPr lang="en-US" sz="14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20 </a:t>
            </a: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sz="1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7929" y="2984534"/>
            <a:ext cx="152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= Y = 100 nm</a:t>
            </a:r>
          </a:p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= 100 nm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3957" y="2984534"/>
            <a:ext cx="2144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= 50 nm, Y = 100 nm</a:t>
            </a:r>
          </a:p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= 200 nm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8438" y="2993075"/>
            <a:ext cx="1471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= Y = 50 nm</a:t>
            </a:r>
          </a:p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= 400 nm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9798" y="3642022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density = 6 / (100*100) =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1055" y="3637119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/ (50*100) =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38329" y="3637119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/ (50*50) =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4d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2" y="4002462"/>
            <a:ext cx="4209731" cy="28064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41" y="4051513"/>
            <a:ext cx="4136153" cy="27574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38" y="4406814"/>
            <a:ext cx="3528862" cy="235257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795409" y="422214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w/o anchor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9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Molecular stoichiometry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08" y="760140"/>
            <a:ext cx="2865209" cy="731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95727" y="1634838"/>
            <a:ext cx="1463824" cy="800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08" y="2552793"/>
            <a:ext cx="3772581" cy="560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4264" y="1290374"/>
            <a:ext cx="169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SH2 = 3:1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4264" y="2177139"/>
            <a:ext cx="256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SH3: PRM = 3:6 = 1:2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641" y="27165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Binding sites stoichiometry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9435" y="760140"/>
            <a:ext cx="34499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 stoichiometry </a:t>
            </a:r>
          </a:p>
          <a:p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SH2, SH3 : PRM = 3:1, 1:2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 : 3 : 1.5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31362"/>
              </p:ext>
            </p:extLst>
          </p:nvPr>
        </p:nvGraphicFramePr>
        <p:xfrm>
          <a:off x="4978402" y="2833266"/>
          <a:ext cx="70761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713"/>
                <a:gridCol w="2358713"/>
                <a:gridCol w="2358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Stoichiometry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size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occupancy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6_20_10 (control)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4.71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7.86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6_10_20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10_20_6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4.70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10_6_20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2.29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20_6_10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1.46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2.39</a:t>
                      </a:r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20_10_6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1.98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12_12_12 (1:1:1)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908989" y="1850223"/>
            <a:ext cx="14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6, 18, 9)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440" y="4440518"/>
            <a:ext cx="358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adapter protein is crucial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3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Crowding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7" y="929434"/>
            <a:ext cx="3414130" cy="2660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17" y="3791151"/>
            <a:ext cx="3414129" cy="2637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67" y="3590101"/>
            <a:ext cx="4669634" cy="3113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00" y="721820"/>
            <a:ext cx="4613841" cy="3075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327" y="3870267"/>
            <a:ext cx="3719613" cy="247974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114118" y="1207247"/>
            <a:ext cx="2402541" cy="13327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available reaction volume, increase in effective concentration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Crowder size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76011"/>
              </p:ext>
            </p:extLst>
          </p:nvPr>
        </p:nvGraphicFramePr>
        <p:xfrm>
          <a:off x="227106" y="908431"/>
          <a:ext cx="6016887" cy="2265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629"/>
                <a:gridCol w="2005629"/>
                <a:gridCol w="2005629"/>
              </a:tblGrid>
              <a:tr h="4109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Crowder Number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Radius (nm)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Packing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fraction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0.3200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0.3200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(w/o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crowder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2/3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volume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872591"/>
              </p:ext>
            </p:extLst>
          </p:nvPr>
        </p:nvGraphicFramePr>
        <p:xfrm>
          <a:off x="3911590" y="3992880"/>
          <a:ext cx="809811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9372"/>
                <a:gridCol w="2699372"/>
                <a:gridCol w="26993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cluster size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cluster occupancy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Control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nm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nm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nm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nm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11.22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w/o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crowder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(2/3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Volume)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8.29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35" y="622440"/>
            <a:ext cx="5384800" cy="33906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1905" y="4048557"/>
            <a:ext cx="1583765" cy="914400"/>
            <a:chOff x="2456329" y="1458259"/>
            <a:chExt cx="1583765" cy="914400"/>
          </a:xfrm>
        </p:grpSpPr>
        <p:sp>
          <p:nvSpPr>
            <p:cNvPr id="9" name="Oval 8"/>
            <p:cNvSpPr/>
            <p:nvPr/>
          </p:nvSpPr>
          <p:spPr>
            <a:xfrm>
              <a:off x="2456329" y="1458259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370729" y="1622612"/>
              <a:ext cx="669365" cy="58569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2832838" y="1927406"/>
              <a:ext cx="531905" cy="2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358793" y="1924428"/>
              <a:ext cx="418352" cy="29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860839" y="162261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59553" y="16226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r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113538" y="3707902"/>
            <a:ext cx="1745145" cy="161364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59765" y="5450505"/>
            <a:ext cx="384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shell volume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sz="16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sz="16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* (r/R) * [1 + r/R + (r/R)</a:t>
            </a:r>
            <a:r>
              <a:rPr lang="en-US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9867" y="3570743"/>
            <a:ext cx="2035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Crowder radius = R</a:t>
            </a:r>
          </a:p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eactant molecule radius = r</a:t>
            </a:r>
            <a:endParaRPr 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16701"/>
            <a:ext cx="167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r &lt;&lt; 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(r/R) &lt;&lt; 1,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 </a:t>
            </a:r>
            <a:r>
              <a:rPr lang="en-US" sz="12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US" sz="12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~= EV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02089" y="6216700"/>
            <a:ext cx="158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r ~ R </a:t>
            </a:r>
            <a:r>
              <a:rPr lang="en-US" sz="1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(r/R) ~ 1, </a:t>
            </a:r>
            <a:endParaRPr lang="en-US" sz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 </a:t>
            </a:r>
            <a:r>
              <a:rPr lang="en-US" sz="1200" b="1" baseline="-25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US" sz="1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&gt; EV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11590" y="4697506"/>
            <a:ext cx="7832175" cy="43030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11589" y="5857455"/>
            <a:ext cx="7832175" cy="34811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8717" y="3199004"/>
            <a:ext cx="2515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Courtesy : Dr</a:t>
            </a: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Boris </a:t>
            </a:r>
            <a:r>
              <a:rPr lang="en-US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Slepchenko</a:t>
            </a: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7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167345"/>
            <a:ext cx="1182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03423"/>
              </p:ext>
            </p:extLst>
          </p:nvPr>
        </p:nvGraphicFramePr>
        <p:xfrm>
          <a:off x="2160993" y="823969"/>
          <a:ext cx="8148640" cy="521207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0326"/>
                <a:gridCol w="2774157"/>
                <a:gridCol w="2774157"/>
              </a:tblGrid>
              <a:tr h="6072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Biophysical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parameter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effect on</a:t>
                      </a:r>
                    </a:p>
                    <a:p>
                      <a:pPr algn="ctr"/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cluster size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Causing factor</a:t>
                      </a: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Phosphorylation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level</a:t>
                      </a:r>
                    </a:p>
                    <a:p>
                      <a:pPr algn="ctr"/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reduced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valency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Multivalency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sites</a:t>
                      </a:r>
                    </a:p>
                    <a:p>
                      <a:pPr algn="ctr"/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with no structural domain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Steric effect 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flexibility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Linker length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longer linker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Steric effect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Anchoring</a:t>
                      </a: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Membrane_density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anchored state and higher surface density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confinement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Crowder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with crowded surrounding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Excluded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volume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37949" y="1467309"/>
            <a:ext cx="1175454" cy="877814"/>
            <a:chOff x="570848" y="1445579"/>
            <a:chExt cx="1175454" cy="8778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387" y="2053266"/>
              <a:ext cx="1057010" cy="2701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52" y="1445579"/>
              <a:ext cx="1151550" cy="2812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48" y="1773578"/>
              <a:ext cx="1116638" cy="23294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37949" y="2649824"/>
            <a:ext cx="1446306" cy="439712"/>
            <a:chOff x="1045883" y="4151738"/>
            <a:chExt cx="9126382" cy="21495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5883" y="4151738"/>
              <a:ext cx="9126382" cy="10539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4635" y="5501560"/>
              <a:ext cx="5907128" cy="79970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49" y="3670359"/>
            <a:ext cx="1100620" cy="2318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5" y="3305421"/>
            <a:ext cx="987068" cy="2862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88" y="3955920"/>
            <a:ext cx="1527462" cy="2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8282" y="262965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separation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8" y="893852"/>
            <a:ext cx="6631518" cy="1843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8" y="2896846"/>
            <a:ext cx="4010804" cy="358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987" y="1616572"/>
            <a:ext cx="5041436" cy="256054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697507" y="4075953"/>
            <a:ext cx="1810870" cy="896471"/>
          </a:xfrm>
          <a:prstGeom prst="wedgeEllipseCallout">
            <a:avLst>
              <a:gd name="adj1" fmla="val -79119"/>
              <a:gd name="adj2" fmla="val 1223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separated structure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4697506" y="5334000"/>
            <a:ext cx="2584193" cy="1144494"/>
          </a:xfrm>
          <a:prstGeom prst="wedgeEllipseCallout">
            <a:avLst>
              <a:gd name="adj1" fmla="val -69174"/>
              <a:gd name="adj2" fmla="val -551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Droplet fusion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(Liquid-like behavior)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984565" y="4796119"/>
            <a:ext cx="4028141" cy="7291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valency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driven phase separation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9530" y="4285129"/>
            <a:ext cx="427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phase separation,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en-US" sz="1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55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262965"/>
            <a:ext cx="1188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tool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6117" y="781095"/>
            <a:ext cx="2743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SpringSaLaD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3355" y="1155064"/>
            <a:ext cx="4261921" cy="2323242"/>
            <a:chOff x="6326902" y="1565871"/>
            <a:chExt cx="4944722" cy="3097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02" y="1565871"/>
              <a:ext cx="4944722" cy="256318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472518" y="4444124"/>
              <a:ext cx="4799106" cy="219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https://ars.els-cdn.com/content/image/1-s2.0-S0006349515048109-gr2_lrg.jpg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922" y="295645"/>
            <a:ext cx="4326384" cy="1095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4972" y="4099231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d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/dt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F(t) + F(r)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474973" y="5372846"/>
            <a:ext cx="1301496" cy="669366"/>
          </a:xfrm>
          <a:prstGeom prst="wedgeRectCallout">
            <a:avLst>
              <a:gd name="adj1" fmla="val -12779"/>
              <a:gd name="adj2" fmla="val -18573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 of inertia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2456172" y="5435599"/>
            <a:ext cx="1525613" cy="827742"/>
          </a:xfrm>
          <a:prstGeom prst="wedgeRectCallout">
            <a:avLst>
              <a:gd name="adj1" fmla="val -68976"/>
              <a:gd name="adj2" fmla="val -16591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viscous drag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398803" y="4766233"/>
            <a:ext cx="1743755" cy="669366"/>
          </a:xfrm>
          <a:prstGeom prst="wedgeRectCallout">
            <a:avLst>
              <a:gd name="adj1" fmla="val -137173"/>
              <a:gd name="adj2" fmla="val -928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fluctuating force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972" y="3699805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1247" y="3053474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viscosity (e.g.,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cytosol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d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/dt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0 (overdamped condition)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ξ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F(t) + F(r)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1882" y="158098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24830" y="161684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91298" y="1585365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Langevin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29472" y="1283343"/>
            <a:ext cx="498280" cy="333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950481" y="1283343"/>
            <a:ext cx="454212" cy="334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763978" y="1292580"/>
            <a:ext cx="416054" cy="286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4530223" y="3727535"/>
            <a:ext cx="1743755" cy="669366"/>
          </a:xfrm>
          <a:prstGeom prst="wedgeRectCallout">
            <a:avLst>
              <a:gd name="adj1" fmla="val -104613"/>
              <a:gd name="adj2" fmla="val 3301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 force</a:t>
            </a:r>
          </a:p>
        </p:txBody>
      </p:sp>
    </p:spTree>
    <p:extLst>
      <p:ext uri="{BB962C8B-B14F-4D97-AF65-F5344CB8AC3E}">
        <p14:creationId xmlns:p14="http://schemas.microsoft.com/office/powerpoint/2010/main" val="116779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106" y="262965"/>
            <a:ext cx="1188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tool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4128" y="2591124"/>
            <a:ext cx="57687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modeling platform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(Diffusion driven dynamics)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796117" y="781095"/>
            <a:ext cx="2743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SpringSaLad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6517" y="262965"/>
            <a:ext cx="3902636" cy="2092600"/>
            <a:chOff x="6326902" y="1565871"/>
            <a:chExt cx="4944722" cy="3097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902" y="1565871"/>
              <a:ext cx="4944722" cy="256318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472518" y="4444124"/>
              <a:ext cx="4799106" cy="219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https://ars.els-cdn.com/content/image/1-s2.0-S0006349515048109-gr2_lrg.jpg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" y="4537863"/>
            <a:ext cx="4935109" cy="687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2" y="5450431"/>
            <a:ext cx="3662642" cy="868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96516" y="1436439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Each site is a ‘hard sphere’;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effect of ‘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Excluded Volume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05408" y="3514454"/>
            <a:ext cx="5288488" cy="1037937"/>
            <a:chOff x="305408" y="3514454"/>
            <a:chExt cx="5288488" cy="10379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408" y="3933353"/>
              <a:ext cx="2768476" cy="619038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621661" y="3514454"/>
              <a:ext cx="1972235" cy="604510"/>
            </a:xfrm>
            <a:prstGeom prst="wedgeEllipseCallout">
              <a:avLst>
                <a:gd name="adj1" fmla="val -76288"/>
                <a:gd name="adj2" fmla="val 4047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Overdamped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Langevin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dynamics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43786" y="2318271"/>
            <a:ext cx="2860848" cy="4468240"/>
            <a:chOff x="1729980" y="478118"/>
            <a:chExt cx="3291519" cy="5538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9980" y="478118"/>
              <a:ext cx="3291519" cy="49753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6847" y="5453435"/>
              <a:ext cx="3198676" cy="562683"/>
            </a:xfrm>
            <a:prstGeom prst="rect">
              <a:avLst/>
            </a:prstGeom>
          </p:spPr>
        </p:pic>
      </p:grpSp>
      <p:sp>
        <p:nvSpPr>
          <p:cNvPr id="16" name="Oval Callout 15"/>
          <p:cNvSpPr/>
          <p:nvPr/>
        </p:nvSpPr>
        <p:spPr>
          <a:xfrm>
            <a:off x="5937543" y="4118964"/>
            <a:ext cx="1972235" cy="955060"/>
          </a:xfrm>
          <a:prstGeom prst="wedgeEllipseCallout">
            <a:avLst>
              <a:gd name="adj1" fmla="val -76288"/>
              <a:gd name="adj2" fmla="val 204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Random force (uncorrelated in time; produce desired diffusion)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4748226" y="5884617"/>
            <a:ext cx="1972235" cy="604510"/>
          </a:xfrm>
          <a:prstGeom prst="wedgeEllipseCallout">
            <a:avLst>
              <a:gd name="adj1" fmla="val -81743"/>
              <a:gd name="adj2" fmla="val -5443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Bonds are stiff spring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6024281" y="2249583"/>
            <a:ext cx="1972235" cy="684864"/>
          </a:xfrm>
          <a:prstGeom prst="wedgeEllipseCallout">
            <a:avLst>
              <a:gd name="adj1" fmla="val 100682"/>
              <a:gd name="adj2" fmla="val 5926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R = reaction radius</a:t>
            </a:r>
          </a:p>
          <a:p>
            <a:pPr algn="ctr"/>
            <a:r>
              <a:rPr lang="el-GR" sz="1200" b="1" dirty="0" smtClean="0">
                <a:solidFill>
                  <a:schemeClr val="tx1"/>
                </a:solidFill>
              </a:rPr>
              <a:t>ρ</a:t>
            </a:r>
            <a:r>
              <a:rPr lang="en-US" sz="1200" b="1" dirty="0" smtClean="0">
                <a:solidFill>
                  <a:schemeClr val="tx1"/>
                </a:solidFill>
              </a:rPr>
              <a:t> = physical radius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(</a:t>
            </a:r>
            <a:r>
              <a:rPr lang="el-GR" sz="1200" b="1" dirty="0" smtClean="0">
                <a:solidFill>
                  <a:schemeClr val="tx1"/>
                </a:solidFill>
              </a:rPr>
              <a:t>ρ</a:t>
            </a:r>
            <a:r>
              <a:rPr lang="en-US" sz="1200" b="1" dirty="0" smtClean="0">
                <a:solidFill>
                  <a:schemeClr val="tx1"/>
                </a:solidFill>
              </a:rPr>
              <a:t> &lt; R)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5922" y="295645"/>
            <a:ext cx="4326384" cy="10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974729" y="5342966"/>
            <a:ext cx="831971" cy="88973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53937" y="2613377"/>
            <a:ext cx="1170346" cy="1313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01" y="1096403"/>
            <a:ext cx="2907740" cy="1368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01" y="2658753"/>
            <a:ext cx="2767666" cy="1913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1" y="4750456"/>
            <a:ext cx="7414091" cy="1745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8282" y="262965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components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2134" y="2613377"/>
            <a:ext cx="1368613" cy="1313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33029" y="2713119"/>
            <a:ext cx="806824" cy="69184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69646" y="2832121"/>
            <a:ext cx="573742" cy="478538"/>
          </a:xfrm>
          <a:prstGeom prst="ellipse">
            <a:avLst/>
          </a:prstGeom>
          <a:solidFill>
            <a:srgbClr val="A70DB3"/>
          </a:solidFill>
          <a:ln>
            <a:solidFill>
              <a:srgbClr val="A70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80917" y="5509655"/>
            <a:ext cx="367554" cy="3114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68395" y="588757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PRM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0141" y="34998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SH2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0218" y="3430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A70D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SH3</a:t>
            </a:r>
            <a:endParaRPr lang="en-US" b="1" dirty="0">
              <a:solidFill>
                <a:srgbClr val="A70D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4941" y="1524605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0494" y="333881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0729" y="5480702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NWASP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65718" y="1247076"/>
            <a:ext cx="783292" cy="7653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43775" y="1396110"/>
            <a:ext cx="286871" cy="25698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53368" y="1665726"/>
            <a:ext cx="66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pTyr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743" y="210237"/>
            <a:ext cx="5070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Molecule construction: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Nephrin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8817" y="2145715"/>
            <a:ext cx="5083913" cy="2661562"/>
            <a:chOff x="414440" y="655380"/>
            <a:chExt cx="5083913" cy="26615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440" y="2410590"/>
              <a:ext cx="5010727" cy="90635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948110"/>
              <a:ext cx="5079253" cy="153980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4440" y="655380"/>
              <a:ext cx="26293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http://www.uniprot.org/uniprot/O60500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48423" y="744223"/>
            <a:ext cx="630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tructures of the whole aa sequence aren’t available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817" y="1276063"/>
            <a:ext cx="1697319" cy="483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 sequence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92667" y="1276063"/>
            <a:ext cx="2507131" cy="903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RaptorX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/Phyre2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(homology modeling)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28362" y="1280359"/>
            <a:ext cx="2795496" cy="782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strucrure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generation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665197" y="1243088"/>
            <a:ext cx="978408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374876" y="1243088"/>
            <a:ext cx="978408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008905" y="2531114"/>
            <a:ext cx="8075686" cy="2475153"/>
            <a:chOff x="4008905" y="2531114"/>
            <a:chExt cx="8075686" cy="2475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905" y="4779422"/>
              <a:ext cx="8075686" cy="226845"/>
            </a:xfrm>
            <a:prstGeom prst="rect">
              <a:avLst/>
            </a:prstGeom>
          </p:spPr>
        </p:pic>
        <p:sp>
          <p:nvSpPr>
            <p:cNvPr id="20" name="Curved Down Arrow 19"/>
            <p:cNvSpPr/>
            <p:nvPr/>
          </p:nvSpPr>
          <p:spPr>
            <a:xfrm rot="674025">
              <a:off x="5625700" y="2531114"/>
              <a:ext cx="4111800" cy="1577792"/>
            </a:xfrm>
            <a:prstGeom prst="curved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94330" y="2970306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RaptorX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85" y="5255358"/>
            <a:ext cx="2907740" cy="1368848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flipH="1">
            <a:off x="4410631" y="5785125"/>
            <a:ext cx="2444376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86116" y="5163250"/>
            <a:ext cx="2268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Coarse graining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(domain construction)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25" y="5255358"/>
            <a:ext cx="3780028" cy="13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2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68" y="728663"/>
            <a:ext cx="9820275" cy="3571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8408" y="26125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Nephrin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67" y="4963886"/>
            <a:ext cx="4524375" cy="1371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767944" y="6214188"/>
            <a:ext cx="2957804" cy="279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848668" y="5330892"/>
            <a:ext cx="839756" cy="15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99048" y="5355772"/>
            <a:ext cx="1191208" cy="171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14660" y="4991443"/>
            <a:ext cx="839756" cy="15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57957" y="621064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15 nm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039426" y="506720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  <a:r>
              <a:rPr lang="en-US" sz="1600" dirty="0" smtClean="0"/>
              <a:t> nm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954416" y="5067209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 nm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192414" y="4668439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3.5 nm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161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10798</TotalTime>
  <Words>2009</Words>
  <Application>Microsoft Macintosh PowerPoint</Application>
  <PresentationFormat>Custom</PresentationFormat>
  <Paragraphs>439</Paragraphs>
  <Slides>35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Biophysical principles  of   signaling cluster formation: the Nephrin-Nck-Nwasp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UConn Health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Biophysical principles  of  multivalent signaling clusters: the Nephrin-Nck-Nwasp system</dc:title>
  <dc:creator>Aniruddha Chattaraj</dc:creator>
  <cp:lastModifiedBy>Michael Blinov</cp:lastModifiedBy>
  <cp:revision>136</cp:revision>
  <dcterms:created xsi:type="dcterms:W3CDTF">2018-04-26T15:58:55Z</dcterms:created>
  <dcterms:modified xsi:type="dcterms:W3CDTF">2018-06-19T13:59:12Z</dcterms:modified>
</cp:coreProperties>
</file>